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96" r:id="rId3"/>
    <p:sldId id="320" r:id="rId4"/>
    <p:sldId id="313" r:id="rId5"/>
    <p:sldId id="317" r:id="rId6"/>
    <p:sldId id="315" r:id="rId7"/>
    <p:sldId id="307" r:id="rId8"/>
    <p:sldId id="29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77321" autoAdjust="0"/>
  </p:normalViewPr>
  <p:slideViewPr>
    <p:cSldViewPr snapToGrid="0">
      <p:cViewPr>
        <p:scale>
          <a:sx n="66" d="100"/>
          <a:sy n="66" d="100"/>
        </p:scale>
        <p:origin x="1354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DDE21-0E5F-4261-B625-F72572F6AF10}" type="datetime1">
              <a:rPr lang="de-DE" smtClean="0"/>
              <a:t>21.02.2020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5D85-8732-4112-A366-780982A7146E}" type="datetime1">
              <a:rPr lang="de-DE" smtClean="0"/>
              <a:t>21.02.2020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41897A-5D60-4604-859A-7752DF144845}" type="datetime1">
              <a:rPr lang="de-DE" smtClean="0"/>
              <a:t>21.02.2020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21.02.2020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7595D85-8732-4112-A366-780982A7146E}" type="datetime1">
              <a:rPr lang="de-DE" smtClean="0"/>
              <a:t>21.02.2020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503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A4EE20F-05BE-4477-8BD1-E3E3C5BAF26A}" type="datetime1">
              <a:rPr lang="de-DE" smtClean="0"/>
              <a:t>21.02.2020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 training samples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3000 Epochs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8697FCB-1926-415B-B500-33A1F6080232}" type="datetime1">
              <a:rPr lang="de-DE" smtClean="0"/>
              <a:t>21.02.2020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64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679FE1A-5CB0-4962-A7EC-EA9DED0BCCC8}" type="datetime1">
              <a:rPr lang="de-DE" smtClean="0"/>
              <a:t>21.02.2020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148372F-EA94-464A-8E46-FE05399BC2C8}" type="datetime1">
              <a:rPr lang="de-DE" smtClean="0"/>
              <a:t>21.02.2020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4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4.png"/><Relationship Id="rId3" Type="http://schemas.microsoft.com/office/2007/relationships/media" Target="../media/media2.mp4"/><Relationship Id="rId21" Type="http://schemas.openxmlformats.org/officeDocument/2006/relationships/image" Target="../media/image27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23.png"/><Relationship Id="rId2" Type="http://schemas.openxmlformats.org/officeDocument/2006/relationships/video" Target="../media/media1.mp4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21.png"/><Relationship Id="rId10" Type="http://schemas.openxmlformats.org/officeDocument/2006/relationships/video" Target="../media/media5.mp4"/><Relationship Id="rId19" Type="http://schemas.openxmlformats.org/officeDocument/2006/relationships/image" Target="../media/image25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5.xml"/><Relationship Id="rId2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8.mp4"/><Relationship Id="rId7" Type="http://schemas.openxmlformats.org/officeDocument/2006/relationships/image" Target="../media/image2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 smtClean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 smtClean="0"/>
              <a:t>Physically-based</a:t>
            </a:r>
            <a:r>
              <a:rPr lang="de-DE" dirty="0" smtClean="0"/>
              <a:t> </a:t>
            </a:r>
            <a:r>
              <a:rPr lang="de-DE" dirty="0" err="1" smtClean="0"/>
              <a:t>Differentiable</a:t>
            </a:r>
            <a:r>
              <a:rPr lang="de-DE" dirty="0" smtClean="0"/>
              <a:t> </a:t>
            </a:r>
            <a:r>
              <a:rPr lang="de-DE" dirty="0" err="1" smtClean="0"/>
              <a:t>Renderer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599684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flipH="1">
            <a:off x="5767387" y="2152121"/>
            <a:ext cx="3846" cy="107725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172425" y="1411499"/>
            <a:ext cx="3197616" cy="740622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Physically-based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</a:p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Renderer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3229373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2019565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861524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861524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2019565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497183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433914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38585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419758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42222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739928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1298941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3" name="Rechteck 2"/>
          <p:cNvSpPr/>
          <p:nvPr/>
        </p:nvSpPr>
        <p:spPr>
          <a:xfrm>
            <a:off x="4566545" y="4011877"/>
            <a:ext cx="2401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Deschaintre</a:t>
            </a:r>
            <a:r>
              <a:rPr lang="en-US" dirty="0"/>
              <a:t> et al., 2018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66545" y="4339178"/>
            <a:ext cx="2401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Deschaintre</a:t>
            </a:r>
            <a:r>
              <a:rPr lang="en-US" dirty="0"/>
              <a:t> et al.,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60EB7-839E-4E4C-8EC9-534F0EF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BCC735-0B9E-4C24-A48C-80FBD46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3BA7E7-93F6-459D-A407-B0B4BA71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4EB64F-9007-43CB-9273-96406BD5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BFBB0070-A77A-436B-A4D0-8F91E0161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6582" y="3105139"/>
            <a:ext cx="4578928" cy="11447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6BE85E-F537-4C98-A0C5-FED8C0827B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308183" y="3100696"/>
            <a:ext cx="1144734" cy="1150123"/>
          </a:xfrm>
          <a:prstGeom prst="rect">
            <a:avLst/>
          </a:prstGeom>
        </p:spPr>
      </p:pic>
      <p:pic>
        <p:nvPicPr>
          <p:cNvPr id="9" name="Grafik 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FB2F9438-AEBF-4A13-B2B7-570A36DF1C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8801" y="3105140"/>
            <a:ext cx="4578929" cy="1144732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6434D04-38EC-4038-8E77-D41886633F97}"/>
              </a:ext>
            </a:extLst>
          </p:cNvPr>
          <p:cNvCxnSpPr>
            <a:cxnSpLocks/>
            <a:stCxn id="86" idx="0"/>
            <a:endCxn id="9" idx="2"/>
          </p:cNvCxnSpPr>
          <p:nvPr/>
        </p:nvCxnSpPr>
        <p:spPr>
          <a:xfrm flipV="1">
            <a:off x="8208080" y="3677507"/>
            <a:ext cx="807820" cy="227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C1F50D2-38AF-45CD-A016-B63A3A582B05}"/>
              </a:ext>
            </a:extLst>
          </p:cNvPr>
          <p:cNvCxnSpPr>
            <a:cxnSpLocks/>
            <a:stCxn id="110" idx="3"/>
            <a:endCxn id="74" idx="1"/>
          </p:cNvCxnSpPr>
          <p:nvPr/>
        </p:nvCxnSpPr>
        <p:spPr>
          <a:xfrm flipV="1">
            <a:off x="3106833" y="3675759"/>
            <a:ext cx="374916" cy="44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776B679-E6C2-4FF0-9595-541DAF31E301}"/>
              </a:ext>
            </a:extLst>
          </p:cNvPr>
          <p:cNvCxnSpPr>
            <a:cxnSpLocks/>
            <a:stCxn id="74" idx="3"/>
            <a:endCxn id="7" idx="2"/>
          </p:cNvCxnSpPr>
          <p:nvPr/>
        </p:nvCxnSpPr>
        <p:spPr>
          <a:xfrm>
            <a:off x="5016144" y="3675759"/>
            <a:ext cx="377536" cy="1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40CF70D-4D76-43CA-B958-F8B1C5322F15}"/>
              </a:ext>
            </a:extLst>
          </p:cNvPr>
          <p:cNvSpPr txBox="1"/>
          <p:nvPr/>
        </p:nvSpPr>
        <p:spPr>
          <a:xfrm>
            <a:off x="8454358" y="3677505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  <a:endParaRPr lang="de-DE" sz="2400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9FE4D20-5C0E-4471-97A6-CAB7EE08B898}"/>
              </a:ext>
            </a:extLst>
          </p:cNvPr>
          <p:cNvSpPr txBox="1"/>
          <p:nvPr/>
        </p:nvSpPr>
        <p:spPr>
          <a:xfrm>
            <a:off x="5943648" y="923160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23AB60F-FC9C-4799-83BC-4EB34E8FE5C7}"/>
              </a:ext>
            </a:extLst>
          </p:cNvPr>
          <p:cNvSpPr txBox="1"/>
          <p:nvPr/>
        </p:nvSpPr>
        <p:spPr>
          <a:xfrm>
            <a:off x="9394632" y="92316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  <a:endParaRPr lang="de-DE" sz="2400" dirty="0"/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8F7BA184-CC43-4CB8-A2C8-9756CE9CB7B7}"/>
              </a:ext>
            </a:extLst>
          </p:cNvPr>
          <p:cNvSpPr/>
          <p:nvPr/>
        </p:nvSpPr>
        <p:spPr>
          <a:xfrm>
            <a:off x="3481749" y="3237018"/>
            <a:ext cx="1534395" cy="8774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84" name="Grafik 83" descr="Ein Bild, das alt, sitzend, schmutzig, weiß enthält.&#10;&#10;Automatisch generierte Beschreibung">
            <a:extLst>
              <a:ext uri="{FF2B5EF4-FFF2-40B4-BE49-F238E27FC236}">
                <a16:creationId xmlns:a16="http://schemas.microsoft.com/office/drawing/2014/main" id="{DA7E51A8-7402-413B-ACA7-AF7B7222E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8469" y="3107419"/>
            <a:ext cx="4578928" cy="1144732"/>
          </a:xfrm>
          <a:prstGeom prst="rect">
            <a:avLst/>
          </a:prstGeom>
        </p:spPr>
      </p:pic>
      <p:pic>
        <p:nvPicPr>
          <p:cNvPr id="86" name="Grafik 85" descr="Ein Bild, das sitzend, Foto, alt, weiß enthält.&#10;&#10;Automatisch generierte Beschreibung">
            <a:extLst>
              <a:ext uri="{FF2B5EF4-FFF2-40B4-BE49-F238E27FC236}">
                <a16:creationId xmlns:a16="http://schemas.microsoft.com/office/drawing/2014/main" id="{02F0F86E-0F1E-46F9-A232-AE690A8831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6249" y="3107419"/>
            <a:ext cx="4578929" cy="1144732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037C50D0-BA6C-4896-800B-76CCAFDEA947}"/>
              </a:ext>
            </a:extLst>
          </p:cNvPr>
          <p:cNvSpPr txBox="1"/>
          <p:nvPr/>
        </p:nvSpPr>
        <p:spPr>
          <a:xfrm>
            <a:off x="6629198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341E4AB-BC4B-43D9-BB34-99CF0F93AC65}"/>
              </a:ext>
            </a:extLst>
          </p:cNvPr>
          <p:cNvSpPr txBox="1"/>
          <p:nvPr/>
        </p:nvSpPr>
        <p:spPr>
          <a:xfrm>
            <a:off x="10251417" y="3492841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10" name="Grafik 109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E5AFD6C-9C72-4AF1-9249-1FE1A71AF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9" y="3107830"/>
            <a:ext cx="1144734" cy="1144734"/>
          </a:xfrm>
          <a:prstGeom prst="rect">
            <a:avLst/>
          </a:prstGeom>
        </p:spPr>
      </p:pic>
      <p:sp>
        <p:nvSpPr>
          <p:cNvPr id="114" name="Textfeld 113">
            <a:extLst>
              <a:ext uri="{FF2B5EF4-FFF2-40B4-BE49-F238E27FC236}">
                <a16:creationId xmlns:a16="http://schemas.microsoft.com/office/drawing/2014/main" id="{E7792BFD-A7BF-4AFF-A6FB-7AE1902EE9B4}"/>
              </a:ext>
            </a:extLst>
          </p:cNvPr>
          <p:cNvSpPr txBox="1"/>
          <p:nvPr/>
        </p:nvSpPr>
        <p:spPr>
          <a:xfrm>
            <a:off x="1535826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32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49" name="Grafik 48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9B8435A1-33BB-4F68-9EFA-2160095F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4899" y="2956692"/>
            <a:ext cx="4683942" cy="1170986"/>
          </a:xfrm>
          <a:prstGeom prst="rect">
            <a:avLst/>
          </a:prstGeom>
        </p:spPr>
      </p:pic>
      <p:pic>
        <p:nvPicPr>
          <p:cNvPr id="52" name="Grafik 51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3FA625-4863-46B0-9C35-993952E975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3488" y="2956691"/>
            <a:ext cx="4683944" cy="117098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033782" y="3157463"/>
            <a:ext cx="357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-</a:t>
            </a:r>
            <a:endParaRPr lang="de-DE" sz="4400" b="1" dirty="0"/>
          </a:p>
        </p:txBody>
      </p:sp>
      <p:sp>
        <p:nvSpPr>
          <p:cNvPr id="7" name="Rechteck 6"/>
          <p:cNvSpPr/>
          <p:nvPr/>
        </p:nvSpPr>
        <p:spPr>
          <a:xfrm>
            <a:off x="1300277" y="1653774"/>
            <a:ext cx="102909" cy="37768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5022168" y="1653774"/>
            <a:ext cx="102909" cy="37768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5354882" y="3157462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+</a:t>
            </a:r>
            <a:endParaRPr lang="de-DE" sz="4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hteck 7"/>
              <p:cNvSpPr/>
              <p:nvPr/>
            </p:nvSpPr>
            <p:spPr>
              <a:xfrm>
                <a:off x="610020" y="3157461"/>
                <a:ext cx="614271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de-DE" sz="4400" dirty="0"/>
              </a:p>
            </p:txBody>
          </p:sp>
        </mc:Choice>
        <mc:Fallback>
          <p:sp>
            <p:nvSpPr>
              <p:cNvPr id="8" name="Rechtec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20" y="3157461"/>
                <a:ext cx="614271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Grafik 25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00212"/>
            <a:ext cx="1469391" cy="1469391"/>
          </a:xfrm>
          <a:prstGeom prst="rect">
            <a:avLst/>
          </a:prstGeom>
        </p:spPr>
      </p:pic>
      <p:pic>
        <p:nvPicPr>
          <p:cNvPr id="28" name="Grafik 27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816142"/>
            <a:ext cx="1469392" cy="1469392"/>
          </a:xfrm>
          <a:prstGeom prst="rect">
            <a:avLst/>
          </a:prstGeom>
        </p:spPr>
      </p:pic>
      <p:pic>
        <p:nvPicPr>
          <p:cNvPr id="30" name="Grafik 29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432073"/>
            <a:ext cx="1469391" cy="1469391"/>
          </a:xfrm>
          <a:prstGeom prst="rect">
            <a:avLst/>
          </a:prstGeom>
        </p:spPr>
      </p:pic>
      <p:pic>
        <p:nvPicPr>
          <p:cNvPr id="31" name="Grafik 30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399" y="1200212"/>
            <a:ext cx="1469391" cy="1469391"/>
          </a:xfrm>
          <a:prstGeom prst="rect">
            <a:avLst/>
          </a:prstGeom>
        </p:spPr>
      </p:pic>
      <p:pic>
        <p:nvPicPr>
          <p:cNvPr id="32" name="Grafik 3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398" y="2816142"/>
            <a:ext cx="1469392" cy="1469392"/>
          </a:xfrm>
          <a:prstGeom prst="rect">
            <a:avLst/>
          </a:prstGeom>
        </p:spPr>
      </p:pic>
      <p:pic>
        <p:nvPicPr>
          <p:cNvPr id="33" name="Grafik 32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398" y="4432073"/>
            <a:ext cx="1469391" cy="1469391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7781293" y="3157460"/>
            <a:ext cx="357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-</a:t>
            </a:r>
            <a:endParaRPr lang="de-DE" sz="4400" b="1" dirty="0"/>
          </a:p>
        </p:txBody>
      </p:sp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 descr="Ein Bild, das Kuchen, schließen, Stück, Schnee enthält.&#10;&#10;Automatisch generierte Beschreibung">
            <a:extLst>
              <a:ext uri="{FF2B5EF4-FFF2-40B4-BE49-F238E27FC236}">
                <a16:creationId xmlns:a16="http://schemas.microsoft.com/office/drawing/2014/main" id="{931B1693-86D6-4C1F-B500-022FB2330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602" y="3679901"/>
            <a:ext cx="1940209" cy="194020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Loss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FFB5E-284D-4646-A518-11EA172A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simple differentiable renderer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Only considers direct illumination</a:t>
            </a:r>
          </a:p>
          <a:p>
            <a:pPr lvl="1"/>
            <a:r>
              <a:rPr lang="en-GB" dirty="0"/>
              <a:t>Lambertian diffuse term </a:t>
            </a:r>
          </a:p>
          <a:p>
            <a:pPr lvl="1"/>
            <a:r>
              <a:rPr lang="en-GB" dirty="0"/>
              <a:t>Cook-Torrance specular term</a:t>
            </a:r>
          </a:p>
          <a:p>
            <a:pPr lvl="1"/>
            <a:r>
              <a:rPr lang="en-GB" dirty="0"/>
              <a:t>Renders SVBRDF on flat material patch in the origin (virtual orthographic </a:t>
            </a:r>
            <a:r>
              <a:rPr lang="en-GB" dirty="0" smtClean="0"/>
              <a:t>view)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12" name="Grafik 11" descr="Ein Bild, das Gebäude, alt, sitzend, Stein enthält.&#10;&#10;Automatisch generierte Beschreibung">
            <a:extLst>
              <a:ext uri="{FF2B5EF4-FFF2-40B4-BE49-F238E27FC236}">
                <a16:creationId xmlns:a16="http://schemas.microsoft.com/office/drawing/2014/main" id="{A1EDC066-3E3E-4591-A102-BFEC9C08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56" y="3739354"/>
            <a:ext cx="2438400" cy="24384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5AAA4C2-65FA-407F-86F4-F0603DFF98D9}"/>
              </a:ext>
            </a:extLst>
          </p:cNvPr>
          <p:cNvSpPr/>
          <p:nvPr/>
        </p:nvSpPr>
        <p:spPr>
          <a:xfrm>
            <a:off x="3796642" y="3972610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9F1524-16D7-4C77-B145-D28D5C6D5CEA}"/>
              </a:ext>
            </a:extLst>
          </p:cNvPr>
          <p:cNvSpPr/>
          <p:nvPr/>
        </p:nvSpPr>
        <p:spPr>
          <a:xfrm rot="1671916">
            <a:off x="284974" y="4200768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5B3F546-0D98-4AE2-A492-EF77C41E5C8D}"/>
              </a:ext>
            </a:extLst>
          </p:cNvPr>
          <p:cNvCxnSpPr>
            <a:cxnSpLocks/>
          </p:cNvCxnSpPr>
          <p:nvPr/>
        </p:nvCxnSpPr>
        <p:spPr>
          <a:xfrm flipH="1" flipV="1">
            <a:off x="2424715" y="3739354"/>
            <a:ext cx="1" cy="12192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6CF20C-6CD9-4E41-978E-62A4E5C7B170}"/>
              </a:ext>
            </a:extLst>
          </p:cNvPr>
          <p:cNvCxnSpPr>
            <a:cxnSpLocks/>
          </p:cNvCxnSpPr>
          <p:nvPr/>
        </p:nvCxnSpPr>
        <p:spPr>
          <a:xfrm flipH="1" flipV="1">
            <a:off x="1697672" y="4485923"/>
            <a:ext cx="727043" cy="472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96A4CA7-663A-4AEC-9CB8-C4BA732ECC35}"/>
              </a:ext>
            </a:extLst>
          </p:cNvPr>
          <p:cNvCxnSpPr>
            <a:cxnSpLocks/>
          </p:cNvCxnSpPr>
          <p:nvPr/>
        </p:nvCxnSpPr>
        <p:spPr>
          <a:xfrm flipV="1">
            <a:off x="2424715" y="4664520"/>
            <a:ext cx="1298199" cy="2940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58F69C0-7F58-44CE-905B-4FD350EBDB63}"/>
              </a:ext>
            </a:extLst>
          </p:cNvPr>
          <p:cNvSpPr txBox="1"/>
          <p:nvPr/>
        </p:nvSpPr>
        <p:spPr>
          <a:xfrm>
            <a:off x="6045496" y="563426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Perspective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199EF74-383D-4E68-8DB2-F8B4CC16332A}"/>
              </a:ext>
            </a:extLst>
          </p:cNvPr>
          <p:cNvSpPr txBox="1"/>
          <p:nvPr/>
        </p:nvSpPr>
        <p:spPr>
          <a:xfrm>
            <a:off x="9384194" y="5634268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Orthographic</a:t>
            </a:r>
            <a:endParaRPr lang="de-DE" dirty="0"/>
          </a:p>
        </p:txBody>
      </p:sp>
      <p:pic>
        <p:nvPicPr>
          <p:cNvPr id="50" name="Grafik 49" descr="Ein Bild, das Tisch, sitzend, drinnen, Laptop enthält.&#10;&#10;Automatisch generierte Beschreibung">
            <a:extLst>
              <a:ext uri="{FF2B5EF4-FFF2-40B4-BE49-F238E27FC236}">
                <a16:creationId xmlns:a16="http://schemas.microsoft.com/office/drawing/2014/main" id="{3533A406-96A1-492A-A4A4-ACBCB4F2C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00" y="3858115"/>
            <a:ext cx="3149749" cy="1574875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AB97CAC-42E8-4ED9-93A0-81E4D51FD310}"/>
              </a:ext>
            </a:extLst>
          </p:cNvPr>
          <p:cNvCxnSpPr>
            <a:cxnSpLocks/>
          </p:cNvCxnSpPr>
          <p:nvPr/>
        </p:nvCxnSpPr>
        <p:spPr>
          <a:xfrm>
            <a:off x="7848600" y="5105400"/>
            <a:ext cx="3216212" cy="515537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9CF5BC-699A-4288-B2E0-00381B045B7E}"/>
              </a:ext>
            </a:extLst>
          </p:cNvPr>
          <p:cNvCxnSpPr>
            <a:cxnSpLocks/>
          </p:cNvCxnSpPr>
          <p:nvPr/>
        </p:nvCxnSpPr>
        <p:spPr>
          <a:xfrm flipV="1">
            <a:off x="7035800" y="3680727"/>
            <a:ext cx="4029012" cy="805196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37FFB06-9C24-47BA-A219-887944AD749A}"/>
              </a:ext>
            </a:extLst>
          </p:cNvPr>
          <p:cNvCxnSpPr>
            <a:cxnSpLocks/>
          </p:cNvCxnSpPr>
          <p:nvPr/>
        </p:nvCxnSpPr>
        <p:spPr>
          <a:xfrm flipV="1">
            <a:off x="6000750" y="3676285"/>
            <a:ext cx="3123853" cy="809638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C4A44E6-A2C6-4AD9-9BFE-D14774D9F5CA}"/>
              </a:ext>
            </a:extLst>
          </p:cNvPr>
          <p:cNvCxnSpPr>
            <a:cxnSpLocks/>
          </p:cNvCxnSpPr>
          <p:nvPr/>
        </p:nvCxnSpPr>
        <p:spPr>
          <a:xfrm>
            <a:off x="5170714" y="5105400"/>
            <a:ext cx="3953889" cy="515537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7E14-AE95-4CC7-86B6-251F6FF7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6C930-BB32-4C38-85FE-33E5DEC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66F51-B961-4975-95CE-2E4DF04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1C359-E44F-4BD8-94E5-CCECA973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89359F3-02D4-4919-B47E-E439EE382A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74"/>
          <a:stretch/>
        </p:blipFill>
        <p:spPr>
          <a:xfrm>
            <a:off x="476310" y="4253145"/>
            <a:ext cx="1325027" cy="1327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D2DFD2-DF25-4AC6-B26F-F0417228BDF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476310" y="1958404"/>
            <a:ext cx="1325027" cy="13312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F90877-C4FD-4AF8-B9D1-FF536E8D2276}"/>
              </a:ext>
            </a:extLst>
          </p:cNvPr>
          <p:cNvSpPr txBox="1"/>
          <p:nvPr/>
        </p:nvSpPr>
        <p:spPr>
          <a:xfrm>
            <a:off x="796421" y="10014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F6D375-59FB-45D8-98B3-BF6F25FD8F4E}"/>
              </a:ext>
            </a:extLst>
          </p:cNvPr>
          <p:cNvSpPr txBox="1"/>
          <p:nvPr/>
        </p:nvSpPr>
        <p:spPr>
          <a:xfrm>
            <a:off x="2885341" y="1001435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6AE4292-46E6-4377-AB60-55C0F307BC5B}"/>
              </a:ext>
            </a:extLst>
          </p:cNvPr>
          <p:cNvSpPr txBox="1"/>
          <p:nvPr/>
        </p:nvSpPr>
        <p:spPr>
          <a:xfrm>
            <a:off x="6417149" y="10120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Loss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73742C-BB36-40B1-B822-07F837A261EE}"/>
              </a:ext>
            </a:extLst>
          </p:cNvPr>
          <p:cNvSpPr txBox="1"/>
          <p:nvPr/>
        </p:nvSpPr>
        <p:spPr>
          <a:xfrm>
            <a:off x="8674215" y="999652"/>
            <a:ext cx="280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Loss (L1 + Rendering)</a:t>
            </a:r>
            <a:endParaRPr lang="de-DE" dirty="0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86064BE0-858A-4277-B4A5-E228C2F80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31386" y="3746656"/>
            <a:ext cx="3153753" cy="2365315"/>
          </a:xfrm>
          <a:prstGeom prst="rect">
            <a:avLst/>
          </a:prstGeom>
        </p:spPr>
      </p:pic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A8D70368-753C-4729-BB95-9C111D088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031386" y="1381341"/>
            <a:ext cx="3153753" cy="2365315"/>
          </a:xfrm>
          <a:prstGeom prst="rect">
            <a:avLst/>
          </a:prstGeom>
        </p:spPr>
      </p:pic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A812F717-D4B8-45FF-999F-330F149A14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66030" y="3746657"/>
            <a:ext cx="3153752" cy="2365314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C855309B-344D-4CE3-B160-E4334B6F13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266027" y="1381340"/>
            <a:ext cx="3153754" cy="2365316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5FACAA1E-D92A-4452-9069-5B11136CA87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500670" y="1381340"/>
            <a:ext cx="3153754" cy="236531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181B0D20-65FB-4173-97B5-8A9F007BB2E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500670" y="3746656"/>
            <a:ext cx="3153754" cy="2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Simple Renderer – Challenges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Integration into rendering loss and current structure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Redner scene definition vs. my scene definition</a:t>
            </a:r>
          </a:p>
          <a:p>
            <a:pPr lvl="1"/>
            <a:r>
              <a:rPr lang="en-US" dirty="0" smtClean="0"/>
              <a:t>Virtual orthographic </a:t>
            </a:r>
            <a:r>
              <a:rPr lang="en-US" dirty="0"/>
              <a:t>rendering</a:t>
            </a:r>
          </a:p>
          <a:p>
            <a:pPr lvl="1"/>
            <a:endParaRPr lang="en-US" dirty="0"/>
          </a:p>
          <a:p>
            <a:r>
              <a:rPr lang="en-US" dirty="0"/>
              <a:t>Training time feasibility check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Path tracing is resource and time demanding</a:t>
            </a:r>
          </a:p>
          <a:p>
            <a:pPr lvl="1"/>
            <a:r>
              <a:rPr lang="en-US" dirty="0"/>
              <a:t>GPU implementation is probably a must</a:t>
            </a:r>
            <a:endParaRPr lang="en-US" b="1" dirty="0"/>
          </a:p>
          <a:p>
            <a:endParaRPr lang="en-GB" b="1" dirty="0"/>
          </a:p>
          <a:p>
            <a:r>
              <a:rPr lang="en-GB" dirty="0"/>
              <a:t>Evaluation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GB" dirty="0"/>
          </a:p>
          <a:p>
            <a:pPr lvl="1"/>
            <a:r>
              <a:rPr lang="en-GB" dirty="0"/>
              <a:t>Full training of models</a:t>
            </a:r>
          </a:p>
          <a:p>
            <a:pPr lvl="1"/>
            <a:r>
              <a:rPr lang="en-GB" dirty="0"/>
              <a:t>Qualitative (and quantitative) comparison</a:t>
            </a:r>
          </a:p>
          <a:p>
            <a:pPr lvl="1"/>
            <a:r>
              <a:rPr lang="en-GB" dirty="0"/>
              <a:t>Training time comparison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some work to do…</a:t>
            </a:r>
            <a:br>
              <a:rPr lang="en-US" dirty="0"/>
            </a:br>
            <a:r>
              <a:rPr lang="en-US" dirty="0"/>
              <a:t>…but m</a:t>
            </a:r>
            <a:r>
              <a:rPr lang="de-DE" dirty="0" err="1"/>
              <a:t>ost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en-US" dirty="0"/>
              <a:t>finished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established</a:t>
            </a:r>
            <a:endParaRPr lang="de-DE" dirty="0"/>
          </a:p>
          <a:p>
            <a:endParaRPr lang="de-DE" dirty="0"/>
          </a:p>
          <a:p>
            <a:r>
              <a:rPr lang="de-DE" dirty="0"/>
              <a:t>Redner in </a:t>
            </a:r>
            <a:r>
              <a:rPr lang="de-DE" dirty="0" err="1"/>
              <a:t>action</a:t>
            </a:r>
            <a:r>
              <a:rPr lang="de-DE" dirty="0"/>
              <a:t> (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tracing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SVBRDFs):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24.02.2020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16E52AC1-F152-45B3-A580-73467262BE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7020" y="3163882"/>
            <a:ext cx="3780367" cy="2835275"/>
          </a:xfrm>
          <a:prstGeom prst="rect">
            <a:avLst/>
          </a:prstGeom>
        </p:spPr>
      </p:pic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BDD9543A-BA76-49B1-A9ED-9AB94F5BE18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39712" y="3163882"/>
            <a:ext cx="3780367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</Words>
  <Application>Microsoft Office PowerPoint</Application>
  <PresentationFormat>Breitbild</PresentationFormat>
  <Paragraphs>99</Paragraphs>
  <Slides>8</Slides>
  <Notes>7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Final Presentation</vt:lpstr>
      <vt:lpstr>Recap – Topic</vt:lpstr>
      <vt:lpstr>Training Loss</vt:lpstr>
      <vt:lpstr>Loss</vt:lpstr>
      <vt:lpstr>Rendering Loss</vt:lpstr>
      <vt:lpstr>Loss – Results</vt:lpstr>
      <vt:lpstr>Replacing the Simple Renderer – Challenges</vt:lpstr>
      <vt:lpstr>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Intermediate</dc:title>
  <dc:creator>Markus Worchel</dc:creator>
  <cp:lastModifiedBy>Worchel, Markus</cp:lastModifiedBy>
  <cp:revision>851</cp:revision>
  <dcterms:created xsi:type="dcterms:W3CDTF">2016-02-12T16:33:03Z</dcterms:created>
  <dcterms:modified xsi:type="dcterms:W3CDTF">2020-02-21T18:46:00Z</dcterms:modified>
</cp:coreProperties>
</file>